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12190413" cy="6858000"/>
  <p:notesSz cx="6858000" cy="9144000"/>
  <p:embeddedFontLst>
    <p:embeddedFont>
      <p:font typeface="MS PGothic" pitchFamily="34" charset="-128"/>
      <p:regular r:id="rId5"/>
    </p:embeddedFont>
    <p:embeddedFont>
      <p:font typeface="微软雅黑" pitchFamily="34" charset="-122"/>
      <p:regular r:id="rId6"/>
      <p:bold r:id="rId7"/>
    </p:embeddedFont>
    <p:embeddedFont>
      <p:font typeface="等线" charset="-122"/>
      <p:regular r:id="rId8"/>
      <p:bold r:id="rId9"/>
    </p:embeddedFont>
    <p:embeddedFont>
      <p:font typeface="微软雅黑 Light" charset="-122"/>
      <p:regular r:id="rId10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99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58" y="-3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5B6B-4F43-4A33-B103-DEC8190A8785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BB00E-6135-4A30-8982-B23B1562F1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41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BB00E-6135-4A30-8982-B23B1562F1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1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8197B-F8C1-44B9-B4D6-4F6A82D879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55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2" y="2130429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28">
        <p14:window dir="vert"/>
      </p:transition>
    </mc:Choice>
    <mc:Fallback xmlns="">
      <p:transition spd="slow" advTm="582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28">
        <p14:window dir="vert"/>
      </p:transition>
    </mc:Choice>
    <mc:Fallback xmlns="">
      <p:transition spd="slow" advTm="5828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74640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3" y="274640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28">
        <p14:window dir="vert"/>
      </p:transition>
    </mc:Choice>
    <mc:Fallback xmlns="">
      <p:transition spd="slow" advTm="5828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C4908-FE0A-43F2-B8DA-9F79935256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5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28">
        <p14:window dir="vert"/>
      </p:transition>
    </mc:Choice>
    <mc:Fallback xmlns="">
      <p:transition spd="slow" advTm="582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61" y="4406901"/>
            <a:ext cx="10361851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61" y="2906713"/>
            <a:ext cx="10361851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28">
        <p14:window dir="vert"/>
      </p:transition>
    </mc:Choice>
    <mc:Fallback xmlns="">
      <p:transition spd="slow" advTm="582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2" y="1600201"/>
            <a:ext cx="5384099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4" y="1600201"/>
            <a:ext cx="5384099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28">
        <p14:window dir="vert"/>
      </p:transition>
    </mc:Choice>
    <mc:Fallback xmlns="">
      <p:transition spd="slow" advTm="582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28">
        <p14:window dir="vert"/>
      </p:transition>
    </mc:Choice>
    <mc:Fallback xmlns="">
      <p:transition spd="slow" advTm="582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28">
        <p14:window dir="vert"/>
      </p:transition>
    </mc:Choice>
    <mc:Fallback xmlns="">
      <p:transition spd="slow" advTm="582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28">
        <p14:window dir="vert"/>
      </p:transition>
    </mc:Choice>
    <mc:Fallback xmlns="">
      <p:transition spd="slow" advTm="582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49"/>
            <a:ext cx="4010562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4" y="273054"/>
            <a:ext cx="6814779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28">
        <p14:window dir="vert"/>
      </p:transition>
    </mc:Choice>
    <mc:Fallback xmlns="">
      <p:transition spd="slow" advTm="582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9"/>
            <a:ext cx="7314248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28">
        <p14:window dir="vert"/>
      </p:transition>
    </mc:Choice>
    <mc:Fallback xmlns="">
      <p:transition spd="slow" advTm="5828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9" y="6356352"/>
            <a:ext cx="3860297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5828">
        <p14:window dir="vert"/>
      </p:transition>
    </mc:Choice>
    <mc:Fallback xmlns="">
      <p:transition spd="slow" advTm="5828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>
          <a:xfrm>
            <a:off x="1" y="-13123"/>
            <a:ext cx="12190412" cy="68711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5317" y="260648"/>
            <a:ext cx="11519780" cy="6336704"/>
          </a:xfrm>
          <a:custGeom>
            <a:avLst/>
            <a:gdLst/>
            <a:ahLst/>
            <a:cxnLst/>
            <a:rect l="l" t="t" r="r" b="b"/>
            <a:pathLst>
              <a:path w="8640960" h="4752528">
                <a:moveTo>
                  <a:pt x="0" y="0"/>
                </a:moveTo>
                <a:lnTo>
                  <a:pt x="8640960" y="0"/>
                </a:lnTo>
                <a:lnTo>
                  <a:pt x="8640960" y="2000422"/>
                </a:lnTo>
                <a:lnTo>
                  <a:pt x="8209646" y="2250584"/>
                </a:lnTo>
                <a:lnTo>
                  <a:pt x="8640960" y="2500746"/>
                </a:lnTo>
                <a:lnTo>
                  <a:pt x="8640960" y="4752528"/>
                </a:lnTo>
                <a:lnTo>
                  <a:pt x="0" y="4752528"/>
                </a:lnTo>
                <a:lnTo>
                  <a:pt x="0" y="2500746"/>
                </a:lnTo>
                <a:lnTo>
                  <a:pt x="431314" y="2250584"/>
                </a:lnTo>
                <a:lnTo>
                  <a:pt x="0" y="2000422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/>
        </p:nvSpPr>
        <p:spPr>
          <a:xfrm rot="5400000">
            <a:off x="-505564" y="2829821"/>
            <a:ext cx="1056117" cy="910327"/>
          </a:xfrm>
          <a:prstGeom prst="triangle">
            <a:avLst/>
          </a:prstGeom>
          <a:solidFill>
            <a:schemeClr val="tx1">
              <a:lumMod val="85000"/>
              <a:lumOff val="1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6200000" flipH="1">
            <a:off x="11639860" y="2829821"/>
            <a:ext cx="1056117" cy="910327"/>
          </a:xfrm>
          <a:prstGeom prst="triangle">
            <a:avLst/>
          </a:prstGeom>
          <a:solidFill>
            <a:schemeClr val="tx1">
              <a:lumMod val="85000"/>
              <a:lumOff val="1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03784" y="2492896"/>
            <a:ext cx="7679854" cy="1584176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38" y="2636912"/>
            <a:ext cx="53396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《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乳制品加工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技术</a:t>
            </a:r>
            <a:r>
              <a:rPr lang="en-US" altLang="zh-CN" sz="3600" b="1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》</a:t>
            </a:r>
            <a:endParaRPr lang="en-US" altLang="zh-CN" sz="3600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600" b="1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线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上学习指南</a:t>
            </a:r>
            <a:endParaRPr lang="en-US" altLang="zh-CN" sz="3600" b="1" dirty="0" smtClean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871231" y="4380387"/>
            <a:ext cx="3240199" cy="5440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2019-2020-2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7281" y="5253204"/>
            <a:ext cx="78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日照职业技术学院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Keith Kenniff - Receives">
            <a:hlinkClick r:id="" action="ppaction://media"/>
            <a:extLst>
              <a:ext uri="{FF2B5EF4-FFF2-40B4-BE49-F238E27FC236}">
                <a16:creationId xmlns:a16="http://schemas.microsoft.com/office/drawing/2014/main" xmlns="" id="{8568397C-DF1D-4B73-A346-075AF85BD4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93626" y="1196752"/>
            <a:ext cx="609600" cy="6096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456184" y="2636912"/>
            <a:ext cx="7679854" cy="1584176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72640" y="3817936"/>
            <a:ext cx="349446" cy="3494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755840" y="2558766"/>
            <a:ext cx="156292" cy="15629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073720" y="2758844"/>
            <a:ext cx="208440" cy="20844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241957" y="3347876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25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7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8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9" grpId="0" animBg="1"/>
          <p:bldP spid="10" grpId="0" animBg="1"/>
          <p:bldP spid="13" grpId="0"/>
          <p:bldP spid="19" grpId="0" animBg="1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7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8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9" grpId="0" animBg="1"/>
          <p:bldP spid="10" grpId="0" animBg="1"/>
          <p:bldP spid="13" grpId="0"/>
          <p:bldP spid="19" grpId="0" animBg="1"/>
          <p:bldP spid="20" grpId="0"/>
        </p:bldLst>
      </p:timing>
    </mc:Fallback>
  </mc:AlternateContent>
  <p:extLst mod="1">
    <p:ext uri="{E180D4A7-C9FB-4DFB-919C-405C955672EB}">
      <p14:showEvtLst xmlns:p14="http://schemas.microsoft.com/office/powerpoint/2010/main">
        <p14:playEvt time="215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圆角矩形 67"/>
          <p:cNvSpPr/>
          <p:nvPr/>
        </p:nvSpPr>
        <p:spPr>
          <a:xfrm>
            <a:off x="4732923" y="1253365"/>
            <a:ext cx="2569328" cy="4623907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1594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3605909" y="1708187"/>
            <a:ext cx="900801" cy="900917"/>
            <a:chOff x="819328" y="1120779"/>
            <a:chExt cx="1127886" cy="1127885"/>
          </a:xfrm>
        </p:grpSpPr>
        <p:sp>
          <p:nvSpPr>
            <p:cNvPr id="52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078">
                <a:defRPr/>
              </a:pPr>
              <a:endParaRPr lang="en-AU" sz="1300" kern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MS PGothic" panose="020B0600070205080204" charset="-128"/>
              </a:endParaRPr>
            </a:p>
          </p:txBody>
        </p:sp>
        <p:sp>
          <p:nvSpPr>
            <p:cNvPr id="53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078">
                <a:defRPr/>
              </a:pPr>
              <a:endParaRPr lang="en-AU" sz="1300" kern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MS PGothic" panose="020B0600070205080204" charset="-128"/>
              </a:endParaRPr>
            </a:p>
          </p:txBody>
        </p:sp>
      </p:grpSp>
      <p:sp>
        <p:nvSpPr>
          <p:cNvPr id="25" name="Content Placeholder 2"/>
          <p:cNvSpPr txBox="1"/>
          <p:nvPr/>
        </p:nvSpPr>
        <p:spPr bwMode="auto">
          <a:xfrm>
            <a:off x="365793" y="1708178"/>
            <a:ext cx="3143985" cy="119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0" tIns="60941" rIns="121880" bIns="6094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r" defTabSz="913462">
              <a:spcBef>
                <a:spcPct val="20000"/>
              </a:spcBef>
              <a:defRPr/>
            </a:pPr>
            <a:r>
              <a:rPr lang="en-US" altLang="zh-CN" sz="1600" b="1" i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STEP1 </a:t>
            </a:r>
            <a:r>
              <a:rPr lang="zh-CN" altLang="en-US" sz="1600" b="1" i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登录签到</a:t>
            </a:r>
            <a:endParaRPr lang="en-US" altLang="zh-CN" sz="1600" b="1" i="1" kern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Raleway"/>
            </a:endParaRPr>
          </a:p>
          <a:p>
            <a:pPr algn="r" defTabSz="913462">
              <a:spcBef>
                <a:spcPct val="20000"/>
              </a:spcBef>
              <a:defRPr/>
            </a:pP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登录日照职业技术学院网络在线教学平台，找到乳制品加工技术精品资源共享课，进入课程首页，完成签到</a:t>
            </a:r>
            <a:endParaRPr lang="en-US" altLang="zh-CN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aleway"/>
            </a:endParaRPr>
          </a:p>
        </p:txBody>
      </p:sp>
      <p:sp>
        <p:nvSpPr>
          <p:cNvPr id="26" name="Content Placeholder 2"/>
          <p:cNvSpPr txBox="1"/>
          <p:nvPr/>
        </p:nvSpPr>
        <p:spPr bwMode="auto">
          <a:xfrm>
            <a:off x="365793" y="2907058"/>
            <a:ext cx="3143985" cy="119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0" tIns="60941" rIns="121880" bIns="6094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r" defTabSz="913462">
              <a:spcBef>
                <a:spcPct val="20000"/>
              </a:spcBef>
              <a:defRPr/>
            </a:pPr>
            <a:r>
              <a:rPr lang="en-US" altLang="zh-CN" sz="1600" b="1" i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STEP2  </a:t>
            </a:r>
            <a:r>
              <a:rPr lang="zh-CN" altLang="en-US" sz="1600" b="1" i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查看通知公告</a:t>
            </a:r>
            <a:endParaRPr lang="en-US" altLang="zh-CN" sz="1600" b="1" i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Raleway"/>
            </a:endParaRPr>
          </a:p>
          <a:p>
            <a:pPr algn="r" defTabSz="913462">
              <a:spcBef>
                <a:spcPct val="20000"/>
              </a:spcBef>
              <a:defRPr/>
            </a:pP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了解课程进度，学习课前导学内容，积极思考导学任务单中提到的问题，为后续讨论交流做准备</a:t>
            </a:r>
            <a:r>
              <a:rPr lang="zh-CN" altLang="en-US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。</a:t>
            </a:r>
          </a:p>
        </p:txBody>
      </p:sp>
      <p:sp>
        <p:nvSpPr>
          <p:cNvPr id="27" name="Content Placeholder 2"/>
          <p:cNvSpPr txBox="1"/>
          <p:nvPr/>
        </p:nvSpPr>
        <p:spPr bwMode="auto">
          <a:xfrm>
            <a:off x="335317" y="4248178"/>
            <a:ext cx="3143985" cy="119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0" tIns="60941" rIns="121880" bIns="6094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r" defTabSz="913462">
              <a:spcBef>
                <a:spcPct val="20000"/>
              </a:spcBef>
              <a:defRPr/>
            </a:pPr>
            <a:r>
              <a:rPr lang="en-US" altLang="zh-CN" sz="1600" b="1" i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STEP3 </a:t>
            </a:r>
            <a:r>
              <a:rPr lang="zh-CN" altLang="en-US" sz="1600" b="1" i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知识准备</a:t>
            </a:r>
            <a:r>
              <a:rPr lang="en-US" altLang="zh-CN" sz="1600" b="1" i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 </a:t>
            </a:r>
          </a:p>
          <a:p>
            <a:pPr algn="r" defTabSz="913462">
              <a:spcBef>
                <a:spcPct val="20000"/>
              </a:spcBef>
              <a:defRPr/>
            </a:pP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课中认真学习每个单元知识准备内容，观看教学微课视频、电子讲义</a:t>
            </a:r>
            <a:endParaRPr lang="en-US" altLang="zh-CN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aleway"/>
            </a:endParaRPr>
          </a:p>
        </p:txBody>
      </p:sp>
      <p:sp>
        <p:nvSpPr>
          <p:cNvPr id="28" name="Content Placeholder 2"/>
          <p:cNvSpPr txBox="1"/>
          <p:nvPr/>
        </p:nvSpPr>
        <p:spPr bwMode="auto">
          <a:xfrm>
            <a:off x="8498798" y="1773611"/>
            <a:ext cx="3143985" cy="119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0" tIns="60941" rIns="121880" bIns="6094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defTabSz="913462">
              <a:spcBef>
                <a:spcPct val="20000"/>
              </a:spcBef>
              <a:defRPr/>
            </a:pPr>
            <a:r>
              <a:rPr lang="en-US" altLang="zh-CN" sz="1600" b="1" i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STEP4 </a:t>
            </a:r>
            <a:r>
              <a:rPr lang="zh-CN" altLang="en-US" sz="1600" b="1" i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交流讨论</a:t>
            </a:r>
            <a:endParaRPr lang="en-US" altLang="zh-CN" sz="1600" b="1" i="1" kern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Raleway"/>
            </a:endParaRPr>
          </a:p>
          <a:p>
            <a:pPr defTabSz="913462">
              <a:spcBef>
                <a:spcPct val="20000"/>
              </a:spcBef>
              <a:defRPr/>
            </a:pP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根据平台上提出的相关问题，</a:t>
            </a:r>
            <a:r>
              <a: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积极参与</a:t>
            </a: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交流讨论，发表自己的观点。</a:t>
            </a:r>
            <a:endParaRPr lang="en-US" altLang="zh-CN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aleway"/>
            </a:endParaRPr>
          </a:p>
        </p:txBody>
      </p:sp>
      <p:sp>
        <p:nvSpPr>
          <p:cNvPr id="29" name="Content Placeholder 2"/>
          <p:cNvSpPr txBox="1"/>
          <p:nvPr/>
        </p:nvSpPr>
        <p:spPr bwMode="auto">
          <a:xfrm>
            <a:off x="8519115" y="2942011"/>
            <a:ext cx="3143985" cy="119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0" tIns="60941" rIns="121880" bIns="6094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defTabSz="913462">
              <a:spcBef>
                <a:spcPct val="20000"/>
              </a:spcBef>
              <a:defRPr/>
            </a:pPr>
            <a:r>
              <a:rPr lang="en-US" altLang="zh-CN" sz="1600" b="1" i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STEP5 </a:t>
            </a:r>
            <a:r>
              <a:rPr lang="zh-CN" altLang="en-US" sz="1600" b="1" i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完成作业习题</a:t>
            </a:r>
            <a:endParaRPr lang="en-US" altLang="zh-CN" sz="1600" b="1" i="1" kern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Raleway"/>
            </a:endParaRPr>
          </a:p>
          <a:p>
            <a:pPr defTabSz="913462">
              <a:spcBef>
                <a:spcPct val="20000"/>
              </a:spcBef>
              <a:defRPr/>
            </a:pP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按照课程教学进度，每单元学习完成后积极完成单元习题，并拍照上传平台。</a:t>
            </a:r>
            <a:endParaRPr lang="en-US" altLang="zh-CN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aleway"/>
            </a:endParaRPr>
          </a:p>
        </p:txBody>
      </p:sp>
      <p:sp>
        <p:nvSpPr>
          <p:cNvPr id="30" name="Content Placeholder 2"/>
          <p:cNvSpPr txBox="1"/>
          <p:nvPr/>
        </p:nvSpPr>
        <p:spPr bwMode="auto">
          <a:xfrm>
            <a:off x="8519115" y="4313611"/>
            <a:ext cx="3143985" cy="119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0" tIns="60941" rIns="121880" bIns="6094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defTabSz="913462">
              <a:spcBef>
                <a:spcPct val="20000"/>
              </a:spcBef>
              <a:defRPr/>
            </a:pPr>
            <a:r>
              <a:rPr lang="en-US" altLang="zh-CN" sz="1600" b="1" i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STEP6 </a:t>
            </a:r>
            <a:r>
              <a:rPr lang="zh-CN" altLang="en-US" sz="1600" b="1" i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巩固提升</a:t>
            </a:r>
            <a:endParaRPr lang="en-US" altLang="zh-CN" sz="1600" b="1" i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Raleway"/>
            </a:endParaRPr>
          </a:p>
          <a:p>
            <a:pPr defTabSz="913462">
              <a:spcBef>
                <a:spcPct val="20000"/>
              </a:spcBef>
              <a:defRPr/>
            </a:pP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/>
              </a:rPr>
              <a:t>学习拓展</a:t>
            </a:r>
            <a:r>
              <a: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/>
              </a:rPr>
              <a:t>资源</a:t>
            </a: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/>
              </a:rPr>
              <a:t>，观看乳品</a:t>
            </a:r>
            <a:r>
              <a: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/>
              </a:rPr>
              <a:t>工厂化生产相关视频，分析案例</a:t>
            </a: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/>
              </a:rPr>
              <a:t>，学习</a:t>
            </a:r>
            <a:r>
              <a: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/>
              </a:rPr>
              <a:t>相关国家标准</a:t>
            </a: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/>
              </a:rPr>
              <a:t>，加深</a:t>
            </a:r>
            <a:r>
              <a: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/>
              </a:rPr>
              <a:t>对知识点、技能点的理解与掌握。</a:t>
            </a:r>
          </a:p>
          <a:p>
            <a:pPr defTabSz="913462">
              <a:spcBef>
                <a:spcPct val="20000"/>
              </a:spcBef>
              <a:defRPr/>
            </a:pPr>
            <a:endParaRPr lang="en-US" altLang="zh-CN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aleway Ligh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570337" y="1881647"/>
            <a:ext cx="910364" cy="553997"/>
          </a:xfrm>
          <a:prstGeom prst="rect">
            <a:avLst/>
          </a:prstGeom>
        </p:spPr>
        <p:txBody>
          <a:bodyPr wrap="square" lIns="121908" tIns="60954" rIns="121908" bIns="60954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605909" y="3003587"/>
            <a:ext cx="900801" cy="900917"/>
            <a:chOff x="819328" y="1120779"/>
            <a:chExt cx="1127886" cy="1127885"/>
          </a:xfrm>
        </p:grpSpPr>
        <p:sp>
          <p:nvSpPr>
            <p:cNvPr id="46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078">
                <a:defRPr/>
              </a:pPr>
              <a:endParaRPr lang="en-AU" sz="1300" kern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MS PGothic" panose="020B0600070205080204" charset="-128"/>
              </a:endParaRPr>
            </a:p>
          </p:txBody>
        </p:sp>
        <p:sp>
          <p:nvSpPr>
            <p:cNvPr id="47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078">
                <a:defRPr/>
              </a:pPr>
              <a:endParaRPr lang="en-AU" sz="1300" kern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MS PGothic" panose="020B0600070205080204" charset="-128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605909" y="4298987"/>
            <a:ext cx="900801" cy="900917"/>
            <a:chOff x="819328" y="1120779"/>
            <a:chExt cx="1127886" cy="1127885"/>
          </a:xfrm>
        </p:grpSpPr>
        <p:sp>
          <p:nvSpPr>
            <p:cNvPr id="49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078">
                <a:defRPr/>
              </a:pPr>
              <a:endParaRPr lang="en-AU" sz="1300" kern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MS PGothic" panose="020B0600070205080204" charset="-128"/>
              </a:endParaRPr>
            </a:p>
          </p:txBody>
        </p:sp>
        <p:sp>
          <p:nvSpPr>
            <p:cNvPr id="50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078">
                <a:defRPr/>
              </a:pPr>
              <a:endParaRPr lang="en-AU" sz="1300" kern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MS PGothic" panose="020B0600070205080204" charset="-128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3608432" y="3179340"/>
            <a:ext cx="910364" cy="553997"/>
          </a:xfrm>
          <a:prstGeom prst="rect">
            <a:avLst/>
          </a:prstGeom>
        </p:spPr>
        <p:txBody>
          <a:bodyPr wrap="square" lIns="121908" tIns="60954" rIns="121908" bIns="609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en-US" altLang="zh-CN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583035" y="4449340"/>
            <a:ext cx="910364" cy="553997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en-US" altLang="zh-C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en-US" altLang="zh-C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7496645" y="1720887"/>
            <a:ext cx="900801" cy="900917"/>
            <a:chOff x="819328" y="1120779"/>
            <a:chExt cx="1127886" cy="1127885"/>
          </a:xfrm>
        </p:grpSpPr>
        <p:sp>
          <p:nvSpPr>
            <p:cNvPr id="57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078">
                <a:defRPr/>
              </a:pPr>
              <a:endParaRPr lang="en-AU" sz="1300" kern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MS PGothic" panose="020B0600070205080204" charset="-128"/>
              </a:endParaRPr>
            </a:p>
          </p:txBody>
        </p:sp>
        <p:sp>
          <p:nvSpPr>
            <p:cNvPr id="58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078">
                <a:defRPr/>
              </a:pPr>
              <a:endParaRPr lang="en-AU" sz="1300" kern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MS PGothic" panose="020B0600070205080204" charset="-128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7461073" y="1894347"/>
            <a:ext cx="910364" cy="553997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en-US" altLang="zh-C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en-US" altLang="zh-CN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7496645" y="3016287"/>
            <a:ext cx="900801" cy="900917"/>
            <a:chOff x="819328" y="1120779"/>
            <a:chExt cx="1127886" cy="1127885"/>
          </a:xfrm>
        </p:grpSpPr>
        <p:sp>
          <p:nvSpPr>
            <p:cNvPr id="61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078">
                <a:defRPr/>
              </a:pPr>
              <a:endParaRPr lang="en-AU" sz="1300" kern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MS PGothic" panose="020B0600070205080204" charset="-128"/>
              </a:endParaRPr>
            </a:p>
          </p:txBody>
        </p:sp>
        <p:sp>
          <p:nvSpPr>
            <p:cNvPr id="62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078">
                <a:defRPr/>
              </a:pPr>
              <a:endParaRPr lang="en-AU" sz="1300" kern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MS PGothic" panose="020B0600070205080204" charset="-128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496645" y="4311687"/>
            <a:ext cx="900801" cy="900917"/>
            <a:chOff x="819328" y="1120779"/>
            <a:chExt cx="1127886" cy="1127885"/>
          </a:xfrm>
        </p:grpSpPr>
        <p:sp>
          <p:nvSpPr>
            <p:cNvPr id="64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078">
                <a:defRPr/>
              </a:pPr>
              <a:endParaRPr lang="en-AU" sz="1300" kern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MS PGothic" panose="020B0600070205080204" charset="-128"/>
              </a:endParaRPr>
            </a:p>
          </p:txBody>
        </p:sp>
        <p:sp>
          <p:nvSpPr>
            <p:cNvPr id="65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078">
                <a:defRPr/>
              </a:pPr>
              <a:endParaRPr lang="en-AU" sz="1300" kern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ea typeface="MS PGothic" panose="020B0600070205080204" charset="-128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7499168" y="3192040"/>
            <a:ext cx="910364" cy="553997"/>
          </a:xfrm>
          <a:prstGeom prst="rect">
            <a:avLst/>
          </a:prstGeom>
        </p:spPr>
        <p:txBody>
          <a:bodyPr wrap="square" lIns="121908" tIns="60954" rIns="121908" bIns="6095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gency FB" panose="020B0503020202020204" pitchFamily="34" charset="0"/>
                <a:ea typeface="微软雅黑" panose="020B0503020204020204" pitchFamily="34" charset="-122"/>
              </a:rPr>
              <a:t>05</a:t>
            </a:r>
            <a:endParaRPr lang="en-US" altLang="zh-CN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473771" y="4462040"/>
            <a:ext cx="910364" cy="553997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en-US" altLang="zh-C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gency FB" panose="020B0503020202020204" pitchFamily="34" charset="0"/>
                <a:ea typeface="微软雅黑" panose="020B0503020204020204" pitchFamily="34" charset="-122"/>
              </a:rPr>
              <a:t>06</a:t>
            </a:r>
            <a:endParaRPr lang="en-US" altLang="zh-C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1" y="516872"/>
            <a:ext cx="4370467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965540" y="538270"/>
            <a:ext cx="4224873" cy="16251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4078982" y="116632"/>
            <a:ext cx="3664644" cy="724003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2" name="矩形 81"/>
          <p:cNvSpPr/>
          <p:nvPr/>
        </p:nvSpPr>
        <p:spPr>
          <a:xfrm>
            <a:off x="4246990" y="260648"/>
            <a:ext cx="3718550" cy="805666"/>
          </a:xfrm>
          <a:prstGeom prst="rect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3" name="TextBox 82"/>
          <p:cNvSpPr txBox="1"/>
          <p:nvPr/>
        </p:nvSpPr>
        <p:spPr>
          <a:xfrm>
            <a:off x="4287242" y="370717"/>
            <a:ext cx="3512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乳制品加工技术</a:t>
            </a:r>
            <a:r>
              <a:rPr lang="zh-CN" altLang="en-US" sz="2000" b="1" i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线上学习指南</a:t>
            </a:r>
            <a:endParaRPr lang="en-US" altLang="zh-CN" sz="2000" b="1" i="1" kern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4188272" y="-27384"/>
            <a:ext cx="349446" cy="3494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C00000"/>
                </a:solidFill>
                <a:latin typeface="微软雅黑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705614" y="1127320"/>
            <a:ext cx="156292" cy="15629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C00000"/>
                </a:solidFill>
                <a:latin typeface="微软雅黑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980887" y="918880"/>
            <a:ext cx="208440" cy="20844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C00000"/>
                </a:solidFill>
                <a:latin typeface="微软雅黑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790950" y="4829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13" y="1435881"/>
            <a:ext cx="2393548" cy="429737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6" name="直接连接符 95"/>
          <p:cNvCxnSpPr/>
          <p:nvPr/>
        </p:nvCxnSpPr>
        <p:spPr>
          <a:xfrm>
            <a:off x="-7472" y="6294046"/>
            <a:ext cx="1945257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9964330" y="6294046"/>
            <a:ext cx="2226083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>
          <a:xfrm>
            <a:off x="1889306" y="6093297"/>
            <a:ext cx="8075024" cy="432048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备注：日常学习加分</a:t>
            </a: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签到</a:t>
            </a:r>
            <a:r>
              <a:rPr lang="zh-CN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每次</a:t>
            </a:r>
            <a:r>
              <a:rPr lang="en-US" altLang="zh-C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分，查看公告每次</a:t>
            </a:r>
            <a:r>
              <a:rPr lang="en-US" altLang="zh-C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分，参与讨论每次</a:t>
            </a:r>
            <a:r>
              <a:rPr lang="en-US" altLang="zh-C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分，按时完成作业每次</a:t>
            </a:r>
            <a:r>
              <a:rPr lang="en-US" altLang="zh-C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rPr>
              <a:t>分。</a:t>
            </a:r>
            <a:endParaRPr lang="zh-CN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02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69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0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3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4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7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8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28" grpId="0"/>
          <p:bldP spid="29" grpId="0"/>
          <p:bldP spid="30" grpId="0"/>
          <p:bldP spid="44" grpId="0"/>
          <p:bldP spid="54" grpId="0"/>
          <p:bldP spid="55" grpId="0"/>
          <p:bldP spid="59" grpId="0"/>
          <p:bldP spid="66" grpId="0"/>
          <p:bldP spid="67" grpId="0"/>
          <p:bldP spid="81" grpId="0" animBg="1"/>
          <p:bldP spid="82" grpId="0" animBg="1"/>
          <p:bldP spid="83" grpId="0"/>
          <p:bldP spid="9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28" grpId="0"/>
          <p:bldP spid="29" grpId="0"/>
          <p:bldP spid="30" grpId="0"/>
          <p:bldP spid="44" grpId="0"/>
          <p:bldP spid="54" grpId="0"/>
          <p:bldP spid="55" grpId="0"/>
          <p:bldP spid="59" grpId="0"/>
          <p:bldP spid="66" grpId="0"/>
          <p:bldP spid="67" grpId="0"/>
          <p:bldP spid="81" grpId="0" animBg="1"/>
          <p:bldP spid="82" grpId="0" animBg="1"/>
          <p:bldP spid="83" grpId="0"/>
          <p:bldP spid="98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214</Words>
  <Application>Microsoft Office PowerPoint</Application>
  <PresentationFormat>自定义</PresentationFormat>
  <Paragraphs>26</Paragraphs>
  <Slides>2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4" baseType="lpstr">
      <vt:lpstr>Arial</vt:lpstr>
      <vt:lpstr>宋体</vt:lpstr>
      <vt:lpstr>MS PGothic</vt:lpstr>
      <vt:lpstr>微软雅黑</vt:lpstr>
      <vt:lpstr>Times New Roman</vt:lpstr>
      <vt:lpstr>Raleway</vt:lpstr>
      <vt:lpstr>Agency FB</vt:lpstr>
      <vt:lpstr>Open Sans</vt:lpstr>
      <vt:lpstr>等线</vt:lpstr>
      <vt:lpstr>Raleway Light</vt:lpstr>
      <vt:lpstr>微软雅黑 Light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黑白极简工作汇报动态PPT模板</dc:title>
  <dc:creator>段子</dc:creator>
  <cp:lastModifiedBy>Administrator</cp:lastModifiedBy>
  <cp:revision>120</cp:revision>
  <dcterms:created xsi:type="dcterms:W3CDTF">2017-07-10T11:56:33Z</dcterms:created>
  <dcterms:modified xsi:type="dcterms:W3CDTF">2020-02-12T03:35:19Z</dcterms:modified>
</cp:coreProperties>
</file>